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  <p:sldId id="268" r:id="rId14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698" autoAdjust="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59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738" y="0"/>
            <a:ext cx="3055937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C0AE20-E2A2-4B03-A66C-237D06F76E23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559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738" y="8842375"/>
            <a:ext cx="3055937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F538D-BF1E-4879-9638-6407B8844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68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B4DE33E-9C8B-437A-AEA6-B567D442D1DC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DA5676B-0A86-49EB-B5DB-370776982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33E-9C8B-437A-AEA6-B567D442D1DC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676B-0A86-49EB-B5DB-370776982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33E-9C8B-437A-AEA6-B567D442D1DC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676B-0A86-49EB-B5DB-370776982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33E-9C8B-437A-AEA6-B567D442D1DC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676B-0A86-49EB-B5DB-370776982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33E-9C8B-437A-AEA6-B567D442D1DC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676B-0A86-49EB-B5DB-370776982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33E-9C8B-437A-AEA6-B567D442D1DC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676B-0A86-49EB-B5DB-370776982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4DE33E-9C8B-437A-AEA6-B567D442D1DC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DA5676B-0A86-49EB-B5DB-3707769829F3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B4DE33E-9C8B-437A-AEA6-B567D442D1DC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DA5676B-0A86-49EB-B5DB-370776982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33E-9C8B-437A-AEA6-B567D442D1DC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676B-0A86-49EB-B5DB-370776982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33E-9C8B-437A-AEA6-B567D442D1DC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676B-0A86-49EB-B5DB-370776982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33E-9C8B-437A-AEA6-B567D442D1DC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676B-0A86-49EB-B5DB-370776982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B4DE33E-9C8B-437A-AEA6-B567D442D1DC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DA5676B-0A86-49EB-B5DB-3707769829F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50103"/>
            <a:ext cx="7772400" cy="2106889"/>
          </a:xfrm>
        </p:spPr>
        <p:txBody>
          <a:bodyPr>
            <a:normAutofit fontScale="90000"/>
          </a:bodyPr>
          <a:lstStyle/>
          <a:p>
            <a:r>
              <a:rPr lang="mn-MN" dirty="0" smtClean="0"/>
              <a:t>Олборлох үйлдвэрлэлийн ил тод байдлын </a:t>
            </a:r>
            <a:r>
              <a:rPr lang="mn-MN" dirty="0" smtClean="0"/>
              <a:t>санаачилгын тайлангаа чанартай гаргацгаая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769640"/>
          </a:xfrm>
        </p:spPr>
        <p:txBody>
          <a:bodyPr>
            <a:normAutofit fontScale="92500" lnSpcReduction="10000"/>
          </a:bodyPr>
          <a:lstStyle/>
          <a:p>
            <a:r>
              <a:rPr lang="mn-MN" dirty="0" smtClean="0"/>
              <a:t>Улаанбаатар хот, </a:t>
            </a:r>
          </a:p>
          <a:p>
            <a:r>
              <a:rPr lang="mn-MN" dirty="0" smtClean="0"/>
              <a:t>2014 оны 3 дугаар сарын 20</a:t>
            </a:r>
            <a:endParaRPr lang="en-US" dirty="0"/>
          </a:p>
        </p:txBody>
      </p:sp>
      <p:pic>
        <p:nvPicPr>
          <p:cNvPr id="4" name="Image 5" descr="D:\Moore Stephens\03- Missions\2013\21- Mongolia (EITI) - Jul\01- Admin\01- Contract\logo-dva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962" y="476672"/>
            <a:ext cx="1428750" cy="773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8446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/>
          <a:p>
            <a:r>
              <a:rPr lang="mn-MN" dirty="0"/>
              <a:t>Нийтлэг гарсан алдаа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5774525"/>
              </p:ext>
            </p:extLst>
          </p:nvPr>
        </p:nvGraphicFramePr>
        <p:xfrm>
          <a:off x="827584" y="1268760"/>
          <a:ext cx="7920880" cy="46663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16324"/>
                <a:gridCol w="1704556"/>
              </a:tblGrid>
              <a:tr h="792088"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 dirty="0" err="1">
                          <a:effectLst/>
                        </a:rPr>
                        <a:t>Компанийн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тохируулгын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төрөл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 dirty="0" err="1">
                          <a:effectLst/>
                        </a:rPr>
                        <a:t>Дүн</a:t>
                      </a:r>
                      <a:r>
                        <a:rPr lang="fr-FR" sz="1800" dirty="0">
                          <a:effectLst/>
                        </a:rPr>
                        <a:t/>
                      </a:r>
                      <a:br>
                        <a:rPr lang="fr-FR" sz="1800" dirty="0">
                          <a:effectLst/>
                        </a:rPr>
                      </a:br>
                      <a:r>
                        <a:rPr lang="fr-FR" sz="1800" dirty="0">
                          <a:effectLst/>
                        </a:rPr>
                        <a:t>(</a:t>
                      </a:r>
                      <a:r>
                        <a:rPr lang="fr-FR" sz="1800" dirty="0" err="1">
                          <a:effectLst/>
                        </a:rPr>
                        <a:t>Мянган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төгрөг</a:t>
                      </a:r>
                      <a:r>
                        <a:rPr lang="fr-FR" sz="1800" dirty="0">
                          <a:effectLst/>
                        </a:rPr>
                        <a:t>)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49651"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 dirty="0" err="1">
                          <a:effectLst/>
                        </a:rPr>
                        <a:t>Төлсөн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боловч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тайлагнаагүй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 smtClean="0">
                          <a:effectLst/>
                        </a:rPr>
                        <a:t>татвар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R="225425" algn="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 dirty="0">
                          <a:effectLst/>
                        </a:rPr>
                        <a:t>60,771,489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32167"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 dirty="0" err="1">
                          <a:effectLst/>
                        </a:rPr>
                        <a:t>Тайлант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хугацаанд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хамаарахгүй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 smtClean="0">
                          <a:effectLst/>
                        </a:rPr>
                        <a:t>татвар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R="225425" algn="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 dirty="0">
                          <a:effectLst/>
                        </a:rPr>
                        <a:t>(533,068)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58072"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 dirty="0" err="1">
                          <a:effectLst/>
                        </a:rPr>
                        <a:t>Нэгтгэлийн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ажлын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хүрээнд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хамаарахгүй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төлсөн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 smtClean="0">
                          <a:effectLst/>
                        </a:rPr>
                        <a:t>татвар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R="225425" algn="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 dirty="0">
                          <a:effectLst/>
                        </a:rPr>
                        <a:t>(52,416,170)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32167"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 dirty="0" err="1">
                          <a:effectLst/>
                        </a:rPr>
                        <a:t>Буруу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дүнгээр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тайлагнасан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 smtClean="0">
                          <a:effectLst/>
                        </a:rPr>
                        <a:t>татвар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R="225425" algn="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 dirty="0">
                          <a:effectLst/>
                        </a:rPr>
                        <a:t>436,400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32167"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 dirty="0" err="1">
                          <a:effectLst/>
                        </a:rPr>
                        <a:t>Тайлагнасан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боловч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төлөөгүй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татвар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R="225425" algn="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 dirty="0">
                          <a:effectLst/>
                        </a:rPr>
                        <a:t>(45,716,116)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32167"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 dirty="0" err="1">
                          <a:effectLst/>
                        </a:rPr>
                        <a:t>Засгийн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газрын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өөр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байгууллагад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төлсөн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татвар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R="225425" algn="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 dirty="0">
                          <a:effectLst/>
                        </a:rPr>
                        <a:t>-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32167"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 dirty="0" err="1">
                          <a:effectLst/>
                        </a:rPr>
                        <a:t>Төлсөн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татвараа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буруу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 smtClean="0">
                          <a:effectLst/>
                        </a:rPr>
                        <a:t>ангилсан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R="225425" algn="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 dirty="0">
                          <a:effectLst/>
                        </a:rPr>
                        <a:t>(17,843,295)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58072"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 dirty="0" err="1">
                          <a:effectLst/>
                        </a:rPr>
                        <a:t>Өөр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газраас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төлөгдсөн</a:t>
                      </a:r>
                      <a:r>
                        <a:rPr lang="fr-FR" sz="1800" dirty="0">
                          <a:effectLst/>
                        </a:rPr>
                        <a:t>&amp; </a:t>
                      </a:r>
                      <a:r>
                        <a:rPr lang="fr-FR" sz="1800" dirty="0" err="1">
                          <a:effectLst/>
                        </a:rPr>
                        <a:t>бусдын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өмнөөс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>
                          <a:effectLst/>
                        </a:rPr>
                        <a:t>төлсөн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dirty="0" err="1" smtClean="0">
                          <a:effectLst/>
                        </a:rPr>
                        <a:t>татвар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R="225425" algn="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 dirty="0">
                          <a:effectLst/>
                        </a:rPr>
                        <a:t>(2,014,899)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49651"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>
                          <a:effectLst/>
                        </a:rPr>
                        <a:t>Ханшийн зөрүү</a:t>
                      </a:r>
                      <a:endParaRPr lang="en-US" sz="18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R="225425" algn="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 dirty="0">
                          <a:effectLst/>
                        </a:rPr>
                        <a:t>4,752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67132"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>
                          <a:effectLst/>
                        </a:rPr>
                        <a:t>Нийт тохируулгын дүн</a:t>
                      </a:r>
                      <a:endParaRPr lang="en-US" sz="18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R="225425" algn="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800" dirty="0">
                          <a:effectLst/>
                        </a:rPr>
                        <a:t>(57,310,907)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8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792088"/>
          </a:xfrm>
        </p:spPr>
        <p:txBody>
          <a:bodyPr>
            <a:normAutofit/>
          </a:bodyPr>
          <a:lstStyle/>
          <a:p>
            <a:r>
              <a:rPr lang="mn-MN" dirty="0"/>
              <a:t>Цаашид анхаарах </a:t>
            </a:r>
            <a:r>
              <a:rPr lang="mn-MN" dirty="0" smtClean="0"/>
              <a:t>асуудал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85696"/>
          </a:xfrm>
        </p:spPr>
        <p:txBody>
          <a:bodyPr/>
          <a:lstStyle/>
          <a:p>
            <a:r>
              <a:rPr lang="mn-MN" dirty="0" smtClean="0"/>
              <a:t>Компанийн байнгын болон оршин байгаа газрын хаяг байршлыг тодорхой болгох,</a:t>
            </a:r>
          </a:p>
          <a:p>
            <a:r>
              <a:rPr lang="mn-MN" dirty="0" smtClean="0"/>
              <a:t> Бусдын өмчнөөс төлбөр төлөхдөө компанийн нэр, лицензийн дугаарыг нарийн тавьж өгөх,</a:t>
            </a:r>
          </a:p>
          <a:p>
            <a:r>
              <a:rPr lang="mn-MN" dirty="0" smtClean="0"/>
              <a:t>Ил тод байдлын санаачлагын тайланд тайлагнасан төлбөрүүдийн дэлгэрэнгүй жагсаалтыг хавсаргах,</a:t>
            </a:r>
          </a:p>
          <a:p>
            <a:r>
              <a:rPr lang="mn-MN" dirty="0"/>
              <a:t>Гаалийн бүрдүүлэлтийг хувь хүний өмнөөс хийхгүй байх</a:t>
            </a:r>
            <a:r>
              <a:rPr lang="mn-MN" dirty="0" smtClean="0"/>
              <a:t>,</a:t>
            </a:r>
            <a:endParaRPr lang="mn-MN" dirty="0"/>
          </a:p>
        </p:txBody>
      </p:sp>
    </p:spTree>
    <p:extLst>
      <p:ext uri="{BB962C8B-B14F-4D97-AF65-F5344CB8AC3E}">
        <p14:creationId xmlns:p14="http://schemas.microsoft.com/office/powerpoint/2010/main" val="3076470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dirty="0"/>
              <a:t>Цаашид анхаарах асуудал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n-MN" dirty="0" smtClean="0"/>
              <a:t>Тээврийн хэрэгслийн гэрчилгээг эзэмшигчийн нэр дээр шилжүүлэх талаар арга хэмжээ авах,</a:t>
            </a:r>
          </a:p>
          <a:p>
            <a:r>
              <a:rPr lang="mn-MN" dirty="0" smtClean="0"/>
              <a:t>Гаалийн үйлчилгээний хураамжийг дэлгэрэнгүй бүртгэх,</a:t>
            </a:r>
          </a:p>
          <a:p>
            <a:r>
              <a:rPr lang="mn-MN" dirty="0"/>
              <a:t>Тайлангийн маягт нөхөх заавартай танилцах,</a:t>
            </a:r>
          </a:p>
          <a:p>
            <a:r>
              <a:rPr lang="mn-MN" dirty="0" smtClean="0"/>
              <a:t>Бусад асуудал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898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n-MN" dirty="0" smtClean="0"/>
          </a:p>
          <a:p>
            <a:endParaRPr lang="mn-MN" dirty="0"/>
          </a:p>
          <a:p>
            <a:endParaRPr lang="mn-MN" dirty="0" smtClean="0"/>
          </a:p>
          <a:p>
            <a:r>
              <a:rPr lang="mn-MN" dirty="0" smtClean="0"/>
              <a:t>Анхаарал тавьсанд баярлалаа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75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dirty="0"/>
              <a:t>А</a:t>
            </a:r>
            <a:r>
              <a:rPr lang="mn-MN" dirty="0" smtClean="0"/>
              <a:t>гуулга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mn-MN" dirty="0"/>
              <a:t>Н</a:t>
            </a:r>
            <a:r>
              <a:rPr lang="mn-MN" dirty="0" smtClean="0"/>
              <a:t>этгэл хийсэн аудитын компани</a:t>
            </a:r>
          </a:p>
          <a:p>
            <a:r>
              <a:rPr lang="mn-MN" dirty="0" smtClean="0"/>
              <a:t>Нэгтгэл хийхэд тулгарч байсан асуудлууд</a:t>
            </a:r>
          </a:p>
          <a:p>
            <a:r>
              <a:rPr lang="mn-MN" dirty="0" smtClean="0"/>
              <a:t>Нийтлэг гарсан алдаа</a:t>
            </a:r>
          </a:p>
          <a:p>
            <a:r>
              <a:rPr lang="mn-MN" dirty="0" smtClean="0"/>
              <a:t>Цаашид анхаарах асуудал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362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dirty="0" smtClean="0"/>
              <a:t>Нэтгэл хийсэн аудитын компани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n-MN" dirty="0" smtClean="0"/>
          </a:p>
          <a:p>
            <a:endParaRPr lang="mn-MN" dirty="0"/>
          </a:p>
          <a:p>
            <a:r>
              <a:rPr lang="mn-MN" dirty="0" smtClean="0"/>
              <a:t>Англи улсын </a:t>
            </a:r>
            <a:r>
              <a:rPr lang="en-US" dirty="0" smtClean="0"/>
              <a:t>MOOR STEPHENS</a:t>
            </a:r>
            <a:endParaRPr lang="mn-MN" dirty="0" smtClean="0"/>
          </a:p>
          <a:p>
            <a:endParaRPr lang="en-US" dirty="0" smtClean="0"/>
          </a:p>
          <a:p>
            <a:r>
              <a:rPr lang="mn-MN" dirty="0" smtClean="0"/>
              <a:t>Монгол улсын Далайван Аудит ХХК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113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n-MN" dirty="0" smtClean="0"/>
              <a:t>Нэгтгэл хийхэд тулгарч байсан асуудлууд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n-MN" dirty="0" smtClean="0"/>
              <a:t>Компаниудын хаяг байршил, холбогдох утас өөрчлөгдсөн, солигдсон, холбогдохгүй байх,</a:t>
            </a:r>
          </a:p>
          <a:p>
            <a:r>
              <a:rPr lang="mn-MN" dirty="0" smtClean="0"/>
              <a:t>Зарим компаниуд </a:t>
            </a:r>
            <a:r>
              <a:rPr lang="en-US" dirty="0" smtClean="0"/>
              <a:t>EITI-</a:t>
            </a:r>
            <a:r>
              <a:rPr lang="mn-MN" dirty="0" smtClean="0"/>
              <a:t>ийн ажлын алба, энэхүү ажлын талаархи ойлголт харилцан адилгүй,</a:t>
            </a:r>
          </a:p>
          <a:p>
            <a:r>
              <a:rPr lang="mn-MN" dirty="0" smtClean="0"/>
              <a:t>Мэдээллийг цаг хугацаанд нь гаргаж өгөхгүй хойш тавих,</a:t>
            </a:r>
          </a:p>
          <a:p>
            <a:r>
              <a:rPr lang="mn-MN" dirty="0" smtClean="0"/>
              <a:t>Бусдын өмнөөс төлбөр төлсөн байдал,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446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n-MN" dirty="0" smtClean="0"/>
              <a:t>Нэгтгэл </a:t>
            </a:r>
            <a:r>
              <a:rPr lang="mn-MN" dirty="0"/>
              <a:t>хийхэд тулгарч байсан асуудлууд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mn-MN" dirty="0" smtClean="0"/>
              <a:t>Батлагдсан маягтаас өөр маягтаар тайлангаа бэлтгэсэн,</a:t>
            </a:r>
          </a:p>
          <a:p>
            <a:r>
              <a:rPr lang="mn-MN" dirty="0" smtClean="0"/>
              <a:t>Зарим тохиолдолд НББ-ийн аккурэл сууриар бүртгэсэн төлбөрөө бүртгэсэн,</a:t>
            </a:r>
          </a:p>
          <a:p>
            <a:r>
              <a:rPr lang="mn-MN" dirty="0" smtClean="0"/>
              <a:t>Төлсөн </a:t>
            </a:r>
            <a:r>
              <a:rPr lang="mn-MN" dirty="0" smtClean="0"/>
              <a:t>төлбөрөө өөр үзүүлэлт дээр тайлагнасан, мөнгөн хандив-мөнгөн бус хандив</a:t>
            </a:r>
          </a:p>
          <a:p>
            <a:r>
              <a:rPr lang="mn-MN" dirty="0" smtClean="0"/>
              <a:t>Дэлгэрэнгүй мэдээлэл өгөхдөө бөөн дүнгээр гаргаж өгөх,</a:t>
            </a:r>
          </a:p>
        </p:txBody>
      </p:sp>
    </p:spTree>
    <p:extLst>
      <p:ext uri="{BB962C8B-B14F-4D97-AF65-F5344CB8AC3E}">
        <p14:creationId xmlns:p14="http://schemas.microsoft.com/office/powerpoint/2010/main" val="394969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n-MN" dirty="0"/>
              <a:t>Нэгтгэл хийхэд тулгарч байсан асуудлууд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mn-MN" dirty="0"/>
              <a:t>Зөвхөн татварын албан төлсөн НӨАТ-г тайлагнасан,</a:t>
            </a:r>
            <a:endParaRPr lang="en-US" dirty="0"/>
          </a:p>
          <a:p>
            <a:r>
              <a:rPr lang="mn-MN" dirty="0" smtClean="0"/>
              <a:t>Бусдын өмнөөс гаалийн бүрдүүлэлт хийсэн эсвэл бусдаар гаалийн бүрдүүлэлт хийлгэсэн,</a:t>
            </a:r>
          </a:p>
          <a:p>
            <a:r>
              <a:rPr lang="mn-MN" dirty="0" smtClean="0"/>
              <a:t>Агаарын бохирдлын төлбөрт авто машиныг оруулан тайлагнасан,</a:t>
            </a:r>
          </a:p>
          <a:p>
            <a:r>
              <a:rPr lang="mn-MN" dirty="0" smtClean="0"/>
              <a:t>Гаалийн үйлчилгээний хураамжийг дутуу мэдүүлсэн,</a:t>
            </a:r>
          </a:p>
        </p:txBody>
      </p:sp>
    </p:spTree>
    <p:extLst>
      <p:ext uri="{BB962C8B-B14F-4D97-AF65-F5344CB8AC3E}">
        <p14:creationId xmlns:p14="http://schemas.microsoft.com/office/powerpoint/2010/main" val="3311091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n-MN" dirty="0"/>
              <a:t>Нэгтгэл хийхэд тулгарч байсан асуудлууд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n-MN" dirty="0"/>
              <a:t>Татварын нөхөн төлбөр, алданги торгуулийг бүгдийг нь торгуулиар тайлагнасан,</a:t>
            </a:r>
            <a:endParaRPr lang="en-US" dirty="0"/>
          </a:p>
          <a:p>
            <a:r>
              <a:rPr lang="mn-MN" dirty="0" smtClean="0"/>
              <a:t>Тээврийн хэрэгслийн улсыг бүртгэлийн гэрчилгээний эзэмшигчийн өөрчлөлтийг хийгээгүй,</a:t>
            </a:r>
          </a:p>
          <a:p>
            <a:r>
              <a:rPr lang="mn-MN" dirty="0" smtClean="0"/>
              <a:t>Зарим тохиолдолд төрийн байгууллагууд төлсөн бүхий л төлбөрийг тайлагнах сонирхолтой,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754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n-MN" dirty="0"/>
              <a:t>Нэгтгэл хийхэд тулгарч байсан асуудлууд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n-MN" dirty="0" smtClean="0"/>
              <a:t>Гаалийн байгууллагад урьдчилж төлсөн төлбөрүүдийг тайлагнасан</a:t>
            </a:r>
            <a:r>
              <a:rPr lang="mn-MN" dirty="0" smtClean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251071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n-MN" dirty="0"/>
              <a:t>Нийтлэг гарсан алдаа</a:t>
            </a:r>
            <a:br>
              <a:rPr lang="mn-MN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n-MN" dirty="0" smtClean="0"/>
          </a:p>
          <a:p>
            <a:r>
              <a:rPr lang="mn-MN" dirty="0" smtClean="0"/>
              <a:t>Анхны нэгтгэл 1,651,425.5 мянган төгрөг</a:t>
            </a:r>
          </a:p>
          <a:p>
            <a:endParaRPr lang="mn-MN" dirty="0" smtClean="0"/>
          </a:p>
          <a:p>
            <a:r>
              <a:rPr lang="mn-MN" dirty="0" smtClean="0"/>
              <a:t>Тохируулга </a:t>
            </a:r>
            <a:r>
              <a:rPr lang="en-US" dirty="0" smtClean="0"/>
              <a:t>(</a:t>
            </a:r>
            <a:r>
              <a:rPr lang="mn-MN" dirty="0" smtClean="0"/>
              <a:t>57,310,907.0</a:t>
            </a:r>
            <a:r>
              <a:rPr lang="en-US" dirty="0" smtClean="0"/>
              <a:t>)</a:t>
            </a:r>
            <a:r>
              <a:rPr lang="mn-MN" dirty="0" smtClean="0"/>
              <a:t> мянган төгрөг</a:t>
            </a:r>
          </a:p>
          <a:p>
            <a:endParaRPr lang="mn-MN" dirty="0" smtClean="0"/>
          </a:p>
          <a:p>
            <a:r>
              <a:rPr lang="mn-MN" dirty="0" smtClean="0"/>
              <a:t>Тохируулгын дараа 1,594,114.6 мянган төгрөг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9372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97</TotalTime>
  <Words>391</Words>
  <Application>Microsoft Office PowerPoint</Application>
  <PresentationFormat>On-screen Show (4:3)</PresentationFormat>
  <Paragraphs>80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Urban</vt:lpstr>
      <vt:lpstr>Олборлох үйлдвэрлэлийн ил тод байдлын санаачилгын тайлангаа чанартай гаргацгаая</vt:lpstr>
      <vt:lpstr>Агуулга</vt:lpstr>
      <vt:lpstr>Нэтгэл хийсэн аудитын компани</vt:lpstr>
      <vt:lpstr>Нэгтгэл хийхэд тулгарч байсан асуудлууд</vt:lpstr>
      <vt:lpstr>Нэгтгэл хийхэд тулгарч байсан асуудлууд</vt:lpstr>
      <vt:lpstr>Нэгтгэл хийхэд тулгарч байсан асуудлууд</vt:lpstr>
      <vt:lpstr>Нэгтгэл хийхэд тулгарч байсан асуудлууд</vt:lpstr>
      <vt:lpstr>Нэгтгэл хийхэд тулгарч байсан асуудлууд</vt:lpstr>
      <vt:lpstr>Нийтлэг гарсан алдаа </vt:lpstr>
      <vt:lpstr>Нийтлэг гарсан алдаа</vt:lpstr>
      <vt:lpstr>Цаашид анхаарах асуудал</vt:lpstr>
      <vt:lpstr>Цаашид анхаарах асуудал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Олборлох үйлдвэрлэлийн ил тод байдлын тайлангаа яанартай гаргацгаая 2014 сургалт </dc:title>
  <dc:creator>admin</dc:creator>
  <cp:lastModifiedBy>admin</cp:lastModifiedBy>
  <cp:revision>11</cp:revision>
  <cp:lastPrinted>2014-03-20T03:11:11Z</cp:lastPrinted>
  <dcterms:created xsi:type="dcterms:W3CDTF">2014-03-19T08:00:57Z</dcterms:created>
  <dcterms:modified xsi:type="dcterms:W3CDTF">2014-03-20T04:26:33Z</dcterms:modified>
</cp:coreProperties>
</file>